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19"/>
  </p:notesMasterIdLst>
  <p:sldIdLst>
    <p:sldId id="256" r:id="rId2"/>
    <p:sldId id="257" r:id="rId3"/>
    <p:sldId id="270" r:id="rId4"/>
    <p:sldId id="280" r:id="rId5"/>
    <p:sldId id="274" r:id="rId6"/>
    <p:sldId id="275" r:id="rId7"/>
    <p:sldId id="276" r:id="rId8"/>
    <p:sldId id="272" r:id="rId9"/>
    <p:sldId id="281" r:id="rId10"/>
    <p:sldId id="282" r:id="rId11"/>
    <p:sldId id="273" r:id="rId12"/>
    <p:sldId id="277" r:id="rId13"/>
    <p:sldId id="278" r:id="rId14"/>
    <p:sldId id="279" r:id="rId15"/>
    <p:sldId id="266" r:id="rId16"/>
    <p:sldId id="264" r:id="rId17"/>
    <p:sldId id="26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5" autoAdjust="0"/>
    <p:restoredTop sz="94682"/>
  </p:normalViewPr>
  <p:slideViewPr>
    <p:cSldViewPr snapToGrid="0">
      <p:cViewPr>
        <p:scale>
          <a:sx n="88" d="100"/>
          <a:sy n="88" d="100"/>
        </p:scale>
        <p:origin x="448" y="8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528F2-FF7B-4AA4-97EC-80A172CDAE13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DB13D-C7F7-4FD9-92F1-66E3D26E3A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minute per</a:t>
            </a:r>
            <a:r>
              <a:rPr lang="en-US" baseline="0" dirty="0"/>
              <a:t> slide means 7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DB13D-C7F7-4FD9-92F1-66E3D26E3A6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44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Low pass filtering is the only one worth talking about. ( I can explain later)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 Can we do an animation in this order?: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Raw unfiltered</a:t>
            </a:r>
            <a:r>
              <a:rPr lang="en-US" baseline="0" dirty="0"/>
              <a:t> data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Filtered data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Filtered with best line fit</a:t>
            </a:r>
          </a:p>
          <a:p>
            <a:pPr marL="628650" lvl="1" indent="-171450">
              <a:buFontTx/>
              <a:buChar char="-"/>
            </a:pPr>
            <a:endParaRPr lang="en-US" baseline="0" dirty="0"/>
          </a:p>
          <a:p>
            <a:pPr marL="628650" lvl="1" indent="-171450">
              <a:buFontTx/>
              <a:buChar char="-"/>
            </a:pPr>
            <a:r>
              <a:rPr lang="en-US" baseline="0" dirty="0"/>
              <a:t>This sequence should grant us enough talking points to use all of our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DB13D-C7F7-4FD9-92F1-66E3D26E3A6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1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did you transition to this slide from the last one?????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DB13D-C7F7-4FD9-92F1-66E3D26E3A6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0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did you transition to this slide from the last one?????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DB13D-C7F7-4FD9-92F1-66E3D26E3A6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95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Changes:</a:t>
            </a:r>
            <a:r>
              <a:rPr lang="en-US" baseline="0" dirty="0"/>
              <a:t> </a:t>
            </a:r>
          </a:p>
          <a:p>
            <a:r>
              <a:rPr lang="en-US" baseline="0" dirty="0"/>
              <a:t>Replaced previous figure with the IGRF expected values based on Jack’s data.</a:t>
            </a:r>
          </a:p>
          <a:p>
            <a:r>
              <a:rPr lang="en-US" baseline="0" dirty="0"/>
              <a:t>-kept it yellow for </a:t>
            </a:r>
            <a:r>
              <a:rPr lang="en-US" baseline="0" dirty="0" smtClean="0"/>
              <a:t>consistency…</a:t>
            </a:r>
            <a:r>
              <a:rPr lang="en-US" b="1" baseline="0" dirty="0" smtClean="0">
                <a:solidFill>
                  <a:srgbClr val="FF0000"/>
                </a:solidFill>
              </a:rPr>
              <a:t>yellow is very hard to see..change color</a:t>
            </a:r>
            <a:endParaRPr lang="en-US" b="1" baseline="0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baseline="0" dirty="0"/>
              <a:t>Figure is highly linear and horizontal after considering the scale </a:t>
            </a:r>
            <a:r>
              <a:rPr lang="en-US" baseline="0" dirty="0" smtClean="0"/>
              <a:t>factors</a:t>
            </a:r>
          </a:p>
          <a:p>
            <a:pPr marL="171450" indent="-171450">
              <a:buFontTx/>
              <a:buChar char="-"/>
            </a:pPr>
            <a:r>
              <a:rPr lang="en-US" b="1" baseline="0" dirty="0" smtClean="0">
                <a:solidFill>
                  <a:srgbClr val="FF0000"/>
                </a:solidFill>
              </a:rPr>
              <a:t>How did you get values of </a:t>
            </a:r>
            <a:r>
              <a:rPr lang="en-US" b="1" baseline="0" dirty="0" err="1" smtClean="0">
                <a:solidFill>
                  <a:srgbClr val="FF0000"/>
                </a:solidFill>
              </a:rPr>
              <a:t>mag</a:t>
            </a:r>
            <a:r>
              <a:rPr lang="en-US" b="1" baseline="0" dirty="0" smtClean="0">
                <a:solidFill>
                  <a:srgbClr val="FF0000"/>
                </a:solidFill>
              </a:rPr>
              <a:t> filed strength?? From a calc? from data??? State where</a:t>
            </a:r>
            <a:endParaRPr lang="en-US" b="1" baseline="0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DB13D-C7F7-4FD9-92F1-66E3D26E3A6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2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Changes:</a:t>
            </a:r>
            <a:r>
              <a:rPr lang="en-US" baseline="0" dirty="0"/>
              <a:t> </a:t>
            </a:r>
          </a:p>
          <a:p>
            <a:r>
              <a:rPr lang="en-US" baseline="0" dirty="0"/>
              <a:t>Replaced previous figure with the IGRF expected values based on Jack’s data.</a:t>
            </a:r>
          </a:p>
          <a:p>
            <a:r>
              <a:rPr lang="en-US" baseline="0" dirty="0"/>
              <a:t>-kept it yellow for </a:t>
            </a:r>
            <a:r>
              <a:rPr lang="en-US" baseline="0" dirty="0" smtClean="0"/>
              <a:t>consistency…</a:t>
            </a:r>
            <a:r>
              <a:rPr lang="en-US" b="1" baseline="0" dirty="0" smtClean="0">
                <a:solidFill>
                  <a:srgbClr val="FF0000"/>
                </a:solidFill>
              </a:rPr>
              <a:t>yellow is very hard to see..change color</a:t>
            </a:r>
            <a:endParaRPr lang="en-US" b="1" baseline="0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baseline="0" dirty="0"/>
              <a:t>Figure is highly linear and horizontal after considering the scale </a:t>
            </a:r>
            <a:r>
              <a:rPr lang="en-US" baseline="0" dirty="0" smtClean="0"/>
              <a:t>factors</a:t>
            </a:r>
          </a:p>
          <a:p>
            <a:pPr marL="171450" indent="-171450">
              <a:buFontTx/>
              <a:buChar char="-"/>
            </a:pPr>
            <a:r>
              <a:rPr lang="en-US" b="1" baseline="0" dirty="0" smtClean="0">
                <a:solidFill>
                  <a:srgbClr val="FF0000"/>
                </a:solidFill>
              </a:rPr>
              <a:t>How did you get values of </a:t>
            </a:r>
            <a:r>
              <a:rPr lang="en-US" b="1" baseline="0" dirty="0" err="1" smtClean="0">
                <a:solidFill>
                  <a:srgbClr val="FF0000"/>
                </a:solidFill>
              </a:rPr>
              <a:t>mag</a:t>
            </a:r>
            <a:r>
              <a:rPr lang="en-US" b="1" baseline="0" dirty="0" smtClean="0">
                <a:solidFill>
                  <a:srgbClr val="FF0000"/>
                </a:solidFill>
              </a:rPr>
              <a:t> filed strength?? From a calc? from data??? State where</a:t>
            </a:r>
            <a:endParaRPr lang="en-US" b="1" baseline="0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DB13D-C7F7-4FD9-92F1-66E3D26E3A6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Changes:</a:t>
            </a:r>
            <a:r>
              <a:rPr lang="en-US" baseline="0" dirty="0"/>
              <a:t> </a:t>
            </a:r>
          </a:p>
          <a:p>
            <a:r>
              <a:rPr lang="en-US" baseline="0" dirty="0"/>
              <a:t>Replaced previous figure with the IGRF expected values based on Jack’s data.</a:t>
            </a:r>
          </a:p>
          <a:p>
            <a:r>
              <a:rPr lang="en-US" baseline="0" dirty="0"/>
              <a:t>-kept it yellow for </a:t>
            </a:r>
            <a:r>
              <a:rPr lang="en-US" baseline="0" dirty="0" smtClean="0"/>
              <a:t>consistency…</a:t>
            </a:r>
            <a:r>
              <a:rPr lang="en-US" b="1" baseline="0" dirty="0" smtClean="0">
                <a:solidFill>
                  <a:srgbClr val="FF0000"/>
                </a:solidFill>
              </a:rPr>
              <a:t>yellow is very hard to see..change color</a:t>
            </a:r>
            <a:endParaRPr lang="en-US" b="1" baseline="0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r>
              <a:rPr lang="en-US" baseline="0" dirty="0"/>
              <a:t>Figure is highly linear and horizontal after considering the scale </a:t>
            </a:r>
            <a:r>
              <a:rPr lang="en-US" baseline="0" dirty="0" smtClean="0"/>
              <a:t>factors</a:t>
            </a:r>
          </a:p>
          <a:p>
            <a:pPr marL="171450" indent="-171450">
              <a:buFontTx/>
              <a:buChar char="-"/>
            </a:pPr>
            <a:r>
              <a:rPr lang="en-US" b="1" baseline="0" dirty="0" smtClean="0">
                <a:solidFill>
                  <a:srgbClr val="FF0000"/>
                </a:solidFill>
              </a:rPr>
              <a:t>How did you get values of </a:t>
            </a:r>
            <a:r>
              <a:rPr lang="en-US" b="1" baseline="0" dirty="0" err="1" smtClean="0">
                <a:solidFill>
                  <a:srgbClr val="FF0000"/>
                </a:solidFill>
              </a:rPr>
              <a:t>mag</a:t>
            </a:r>
            <a:r>
              <a:rPr lang="en-US" b="1" baseline="0" dirty="0" smtClean="0">
                <a:solidFill>
                  <a:srgbClr val="FF0000"/>
                </a:solidFill>
              </a:rPr>
              <a:t> filed strength?? From a calc? from data??? State where</a:t>
            </a:r>
            <a:endParaRPr lang="en-US" b="1" baseline="0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DB13D-C7F7-4FD9-92F1-66E3D26E3A6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91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Low pass filtering is the only one worth talking about. ( I can explain later)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 Can we do an animation in this order?: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Raw unfiltered</a:t>
            </a:r>
            <a:r>
              <a:rPr lang="en-US" baseline="0" dirty="0"/>
              <a:t> data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Filtered data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Filtered with best line fit</a:t>
            </a:r>
          </a:p>
          <a:p>
            <a:pPr marL="628650" lvl="1" indent="-171450">
              <a:buFontTx/>
              <a:buChar char="-"/>
            </a:pPr>
            <a:endParaRPr lang="en-US" baseline="0" dirty="0"/>
          </a:p>
          <a:p>
            <a:pPr marL="628650" lvl="1" indent="-171450">
              <a:buFontTx/>
              <a:buChar char="-"/>
            </a:pPr>
            <a:r>
              <a:rPr lang="en-US" baseline="0" dirty="0"/>
              <a:t>This sequence should grant us enough talking points to use all of our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DB13D-C7F7-4FD9-92F1-66E3D26E3A6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92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Low pass filtering is the only one worth talking about. ( I can explain later)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 Can we do an animation in this order?: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Raw unfiltered</a:t>
            </a:r>
            <a:r>
              <a:rPr lang="en-US" baseline="0" dirty="0"/>
              <a:t> data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Filtered data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Filtered with best line fit</a:t>
            </a:r>
          </a:p>
          <a:p>
            <a:pPr marL="628650" lvl="1" indent="-171450">
              <a:buFontTx/>
              <a:buChar char="-"/>
            </a:pPr>
            <a:endParaRPr lang="en-US" baseline="0" dirty="0"/>
          </a:p>
          <a:p>
            <a:pPr marL="628650" lvl="1" indent="-171450">
              <a:buFontTx/>
              <a:buChar char="-"/>
            </a:pPr>
            <a:r>
              <a:rPr lang="en-US" baseline="0" dirty="0"/>
              <a:t>This sequence should grant us enough talking points to use all of our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DB13D-C7F7-4FD9-92F1-66E3D26E3A6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20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Low pass filtering is the only one worth talking about. ( I can explain later)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 Can we do an animation in this order?: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Raw unfiltered</a:t>
            </a:r>
            <a:r>
              <a:rPr lang="en-US" baseline="0" dirty="0"/>
              <a:t> data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Filtered data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Filtered with best line fit</a:t>
            </a:r>
          </a:p>
          <a:p>
            <a:pPr marL="628650" lvl="1" indent="-171450">
              <a:buFontTx/>
              <a:buChar char="-"/>
            </a:pPr>
            <a:endParaRPr lang="en-US" baseline="0" dirty="0"/>
          </a:p>
          <a:p>
            <a:pPr marL="628650" lvl="1" indent="-171450">
              <a:buFontTx/>
              <a:buChar char="-"/>
            </a:pPr>
            <a:r>
              <a:rPr lang="en-US" baseline="0" dirty="0"/>
              <a:t>This sequence should grant us enough talking points to use all of our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DB13D-C7F7-4FD9-92F1-66E3D26E3A6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2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BB3D166-8C73-46A8-A544-BCA8D1BD824A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88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B079-E738-47C7-8183-A462D9EC6A45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4796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B079-E738-47C7-8183-A462D9EC6A45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4020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B079-E738-47C7-8183-A462D9EC6A45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052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B079-E738-47C7-8183-A462D9EC6A45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8562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B079-E738-47C7-8183-A462D9EC6A45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163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B079-E738-47C7-8183-A462D9EC6A45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9798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4FA3-A7E2-4B7C-B150-E07570296D80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36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E3D6D-AFD7-4877-A73C-03B17230C45F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74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FD7AA-F2A6-4ADB-A77F-B05470CF562A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6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0EF72-9B6A-4ADA-A099-1D12882A5B09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2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5EE7D-3F95-407C-A70D-6BAC085A5E82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0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86802-D2C3-4D35-A82E-27E4EBCF2564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44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6621F-0794-48E8-8FD7-4E6568492CB5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46F4-EC6B-4D80-AA7D-07A84C7021A2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8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1D53D-8A23-42B3-B295-B3EC966B0AB9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0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0B6FF-45DA-4CDB-832C-00159FA80169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8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008B079-E738-47C7-8183-A462D9EC6A45}" type="datetime1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37EB2E8-6242-4C2E-8071-9B6E66259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81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4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4.JP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4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0900" y="634606"/>
            <a:ext cx="7197726" cy="2182358"/>
          </a:xfrm>
        </p:spPr>
        <p:txBody>
          <a:bodyPr>
            <a:normAutofit/>
          </a:bodyPr>
          <a:lstStyle/>
          <a:p>
            <a:r>
              <a:rPr lang="en-US" sz="4400" dirty="0"/>
              <a:t>Design of Two Payloads and NDVI Analysis on a High-Altitude Balloon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45" y="2816964"/>
            <a:ext cx="11233081" cy="195124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Pima Community College ASCEND Team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Students</a:t>
            </a:r>
            <a:r>
              <a:rPr lang="en-US" sz="2400" dirty="0"/>
              <a:t>: </a:t>
            </a:r>
            <a:r>
              <a:rPr lang="en-US" sz="2400" dirty="0"/>
              <a:t>William Carroll, Brittney </a:t>
            </a:r>
            <a:r>
              <a:rPr lang="en-US" sz="2400" dirty="0" err="1"/>
              <a:t>Marimow</a:t>
            </a:r>
            <a:r>
              <a:rPr lang="en-US" sz="2400" dirty="0"/>
              <a:t>, Andrew </a:t>
            </a:r>
            <a:r>
              <a:rPr lang="en-US" sz="2400" dirty="0" err="1"/>
              <a:t>Okonya</a:t>
            </a:r>
            <a:r>
              <a:rPr lang="en-US" sz="2400" dirty="0"/>
              <a:t>, Joel Thibault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/>
              <a:t>Mentor</a:t>
            </a:r>
            <a:r>
              <a:rPr lang="en-US" sz="2400" dirty="0"/>
              <a:t>: Mike Sampogna, Physics Dept., Pima Community College Northwest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Space Grant Symposium in Tucson, Arizona on April 16</a:t>
            </a:r>
            <a:r>
              <a:rPr lang="en-US" sz="2400" baseline="30000" dirty="0"/>
              <a:t>th</a:t>
            </a:r>
            <a:r>
              <a:rPr lang="en-US" sz="2400" dirty="0"/>
              <a:t>, 2016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05510" y="5494864"/>
            <a:ext cx="646232" cy="1182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388" y1="41089" x2="20388" y2="41089"/>
                        <a14:foregroundMark x1="72087" y1="43069" x2="72087" y2="43069"/>
                        <a14:foregroundMark x1="68689" y1="33168" x2="68689" y2="33168"/>
                        <a14:foregroundMark x1="59951" y1="24752" x2="59951" y2="24752"/>
                        <a14:foregroundMark x1="42718" y1="22772" x2="42718" y2="22772"/>
                        <a14:foregroundMark x1="32524" y1="29950" x2="32524" y2="29950"/>
                        <a14:foregroundMark x1="29369" y1="71535" x2="29369" y2="71535"/>
                        <a14:foregroundMark x1="39563" y1="76733" x2="39563" y2="76733"/>
                        <a14:foregroundMark x1="57524" y1="79950" x2="57524" y2="79950"/>
                        <a14:foregroundMark x1="66990" y1="71535" x2="66990" y2="71535"/>
                        <a14:foregroundMark x1="78883" y1="59653" x2="78883" y2="59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4" y="5494864"/>
            <a:ext cx="1084740" cy="1063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8" y="5617637"/>
            <a:ext cx="1115086" cy="92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84" y="5617637"/>
            <a:ext cx="793868" cy="9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3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23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Data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10</a:t>
            </a:fld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52822"/>
            <a:ext cx="5471887" cy="401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86" y="1252822"/>
            <a:ext cx="5510653" cy="401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4" y="1252821"/>
            <a:ext cx="5551888" cy="401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86" y="1252821"/>
            <a:ext cx="5539080" cy="401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2" y="1252819"/>
            <a:ext cx="5521251" cy="401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86" y="1252819"/>
            <a:ext cx="5539080" cy="401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81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23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NDVI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1" y="1167707"/>
            <a:ext cx="4995334" cy="3649134"/>
          </a:xfrm>
        </p:spPr>
        <p:txBody>
          <a:bodyPr/>
          <a:lstStyle/>
          <a:p>
            <a:pPr marL="285750" lvl="1"/>
            <a:r>
              <a:rPr lang="en-US" sz="2400" dirty="0" smtClean="0"/>
              <a:t>Payload objective: Record flight Images and observe vegetation using </a:t>
            </a:r>
            <a:r>
              <a:rPr lang="en-US" sz="2000" dirty="0" smtClean="0"/>
              <a:t>Normalized Difference Vegetation Index (NDVI)</a:t>
            </a:r>
          </a:p>
          <a:p>
            <a:pPr marL="285750" lvl="1"/>
            <a:r>
              <a:rPr lang="en-US" sz="2000" dirty="0" smtClean="0"/>
              <a:t>Mobius Action camera modified by Public Lab</a:t>
            </a:r>
            <a:r>
              <a:rPr lang="en-US" sz="2000" dirty="0"/>
              <a:t>.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7"/>
          <a:stretch/>
        </p:blipFill>
        <p:spPr>
          <a:xfrm>
            <a:off x="1621028" y="4060144"/>
            <a:ext cx="3009029" cy="230003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11</a:t>
            </a:fld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5" b="11828"/>
          <a:stretch/>
        </p:blipFill>
        <p:spPr>
          <a:xfrm>
            <a:off x="5751513" y="1456267"/>
            <a:ext cx="5369487" cy="39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23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NDVI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12</a:t>
            </a:fld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31" y="329785"/>
            <a:ext cx="7316197" cy="548714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1" y="3282845"/>
            <a:ext cx="4785611" cy="3190407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231427"/>
              </p:ext>
            </p:extLst>
          </p:nvPr>
        </p:nvGraphicFramePr>
        <p:xfrm>
          <a:off x="384337" y="1618986"/>
          <a:ext cx="2264229" cy="500380"/>
        </p:xfrm>
        <a:graphic>
          <a:graphicData uri="http://schemas.openxmlformats.org/drawingml/2006/table">
            <a:tbl>
              <a:tblPr/>
              <a:tblGrid>
                <a:gridCol w="2264229"/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3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9200 Ft.</a:t>
                      </a:r>
                      <a:endParaRPr lang="hr-H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23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NDVI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13</a:t>
            </a:fld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73" y="326683"/>
            <a:ext cx="7391856" cy="554389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3" y="3282846"/>
            <a:ext cx="4827361" cy="3218240"/>
          </a:xfr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477444"/>
              </p:ext>
            </p:extLst>
          </p:nvPr>
        </p:nvGraphicFramePr>
        <p:xfrm>
          <a:off x="454434" y="1618986"/>
          <a:ext cx="2264229" cy="500380"/>
        </p:xfrm>
        <a:graphic>
          <a:graphicData uri="http://schemas.openxmlformats.org/drawingml/2006/table">
            <a:tbl>
              <a:tblPr/>
              <a:tblGrid>
                <a:gridCol w="2264229"/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3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13200</a:t>
                      </a:r>
                      <a:r>
                        <a:rPr lang="hr-HR" sz="3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Ft</a:t>
                      </a:r>
                      <a:endParaRPr lang="hr-H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8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23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NDVI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14</a:t>
            </a:fld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73" y="326683"/>
            <a:ext cx="7391856" cy="55438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74" y="305500"/>
            <a:ext cx="7462234" cy="5596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4" y="3293339"/>
            <a:ext cx="4811620" cy="3207747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444856"/>
              </p:ext>
            </p:extLst>
          </p:nvPr>
        </p:nvGraphicFramePr>
        <p:xfrm>
          <a:off x="615423" y="1624233"/>
          <a:ext cx="2264229" cy="500380"/>
        </p:xfrm>
        <a:graphic>
          <a:graphicData uri="http://schemas.openxmlformats.org/drawingml/2006/table">
            <a:tbl>
              <a:tblPr/>
              <a:tblGrid>
                <a:gridCol w="2264229"/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3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37700</a:t>
                      </a:r>
                      <a:r>
                        <a:rPr lang="hr-HR" sz="3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 Ft.</a:t>
                      </a:r>
                      <a:endParaRPr lang="hr-HR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35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646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/>
              <a:t>Conclusion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73670" y="1458913"/>
            <a:ext cx="4709054" cy="576262"/>
          </a:xfrm>
        </p:spPr>
        <p:txBody>
          <a:bodyPr/>
          <a:lstStyle/>
          <a:p>
            <a:r>
              <a:rPr lang="en-US" dirty="0"/>
              <a:t>Successes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85801" y="2035175"/>
            <a:ext cx="4996923" cy="4332574"/>
          </a:xfrm>
        </p:spPr>
        <p:txBody>
          <a:bodyPr>
            <a:noAutofit/>
          </a:bodyPr>
          <a:lstStyle/>
          <a:p>
            <a:r>
              <a:rPr lang="en-US" sz="2600" dirty="0" smtClean="0"/>
              <a:t>Sensors used </a:t>
            </a:r>
            <a:r>
              <a:rPr lang="en-US" sz="2600" dirty="0"/>
              <a:t>this semester </a:t>
            </a:r>
            <a:r>
              <a:rPr lang="en-US" sz="2600" dirty="0" smtClean="0"/>
              <a:t>were an </a:t>
            </a:r>
            <a:r>
              <a:rPr lang="en-US" sz="2600" dirty="0"/>
              <a:t>improvement over last </a:t>
            </a:r>
            <a:r>
              <a:rPr lang="en-US" sz="2600" dirty="0" smtClean="0"/>
              <a:t>semester.</a:t>
            </a:r>
          </a:p>
          <a:p>
            <a:r>
              <a:rPr lang="en-US" sz="2600" dirty="0" smtClean="0"/>
              <a:t>A much smaller payload with limited electromagnetic interference.  </a:t>
            </a:r>
            <a:endParaRPr lang="en-US" sz="2600" dirty="0"/>
          </a:p>
          <a:p>
            <a:r>
              <a:rPr lang="en-US" sz="2600" dirty="0" smtClean="0"/>
              <a:t>Use of a modified Mobius camera for better NDVI images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959743" y="1538289"/>
            <a:ext cx="4722813" cy="576262"/>
          </a:xfrm>
        </p:spPr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823482" y="2114551"/>
            <a:ext cx="4995334" cy="3756024"/>
          </a:xfrm>
        </p:spPr>
        <p:txBody>
          <a:bodyPr>
            <a:noAutofit/>
          </a:bodyPr>
          <a:lstStyle/>
          <a:p>
            <a:r>
              <a:rPr lang="en-US" sz="2600" dirty="0"/>
              <a:t>The GPS data was not accurate and this affected the latitude,  </a:t>
            </a:r>
            <a:r>
              <a:rPr lang="en-US" sz="2600" dirty="0" smtClean="0"/>
              <a:t>longitude, and altitude data</a:t>
            </a:r>
          </a:p>
          <a:p>
            <a:r>
              <a:rPr lang="en-US" sz="2600" dirty="0" smtClean="0"/>
              <a:t>By the nature of the balloon there is no way to control what fields are imaged.</a:t>
            </a:r>
            <a:endParaRPr lang="en-US" sz="2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15</a:t>
            </a:fld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9" y="1069975"/>
            <a:ext cx="8363274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799" y="1789585"/>
            <a:ext cx="7197726" cy="2421464"/>
          </a:xfrm>
        </p:spPr>
        <p:txBody>
          <a:bodyPr/>
          <a:lstStyle/>
          <a:p>
            <a:r>
              <a:rPr lang="en-US" dirty="0"/>
              <a:t>Thank </a:t>
            </a:r>
            <a:r>
              <a:rPr lang="en-US" dirty="0" smtClean="0"/>
              <a:t>you!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Questions?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16</a:t>
            </a:fld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/>
              <a:t>References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1" y="1456267"/>
            <a:ext cx="10131425" cy="4334933"/>
          </a:xfrm>
        </p:spPr>
        <p:txBody>
          <a:bodyPr anchor="t"/>
          <a:lstStyle/>
          <a:p>
            <a:r>
              <a:rPr lang="en-US" dirty="0"/>
              <a:t>https://</a:t>
            </a:r>
            <a:r>
              <a:rPr lang="en-US" dirty="0" smtClean="0"/>
              <a:t>publiclab.org/wiki/infragram#cameras</a:t>
            </a:r>
          </a:p>
          <a:p>
            <a:r>
              <a:rPr lang="en-US" dirty="0"/>
              <a:t>http://</a:t>
            </a:r>
            <a:r>
              <a:rPr lang="en-US" dirty="0" smtClean="0"/>
              <a:t>www.ansr.org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17</a:t>
            </a:fld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3" y="2452085"/>
            <a:ext cx="7648386" cy="420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4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cs typeface="Arial" panose="020B0604020202020204" pitchFamily="34" charset="0"/>
                <a:sym typeface="Arial" panose="020B0604020202020204" pitchFamily="34" charset="0"/>
              </a:rPr>
              <a:t>Abstract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56267"/>
            <a:ext cx="10131425" cy="4334933"/>
          </a:xfrm>
        </p:spPr>
        <p:txBody>
          <a:bodyPr anchor="t">
            <a:noAutofit/>
          </a:bodyPr>
          <a:lstStyle/>
          <a:p>
            <a:r>
              <a:rPr lang="en-US" sz="2800" dirty="0"/>
              <a:t>Two payloads were built to encompass multiple experiments. </a:t>
            </a:r>
          </a:p>
          <a:p>
            <a:r>
              <a:rPr lang="en-US" sz="2800" dirty="0"/>
              <a:t>The first payload was built with a printed circuit board and a feather data-logger which significantly minimized the size of the payload. </a:t>
            </a:r>
          </a:p>
          <a:p>
            <a:r>
              <a:rPr lang="en-US" sz="2800" dirty="0"/>
              <a:t>The second payload contained an Attitude and Heading Reference System (AHRS) and three Mobius cameras.</a:t>
            </a:r>
          </a:p>
          <a:p>
            <a:r>
              <a:rPr lang="en-US" sz="2800" dirty="0"/>
              <a:t>Use of a modified Mobius plant camera, by Public Lab, for NDVI photos.</a:t>
            </a:r>
          </a:p>
          <a:p>
            <a:r>
              <a:rPr lang="en-US" sz="2800" dirty="0"/>
              <a:t>Use of an AHRS to discern the orientation of the payload and the strength of the Earth’s magnetic </a:t>
            </a:r>
            <a:r>
              <a:rPr lang="en-US" sz="2800" dirty="0" smtClean="0"/>
              <a:t>field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2</a:t>
            </a:fld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/>
          <a:lstStyle/>
          <a:p>
            <a:r>
              <a:rPr lang="en-US" sz="4400" dirty="0" smtClean="0"/>
              <a:t>Payloads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3</a:t>
            </a:fld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14997" r="14344" b="21888"/>
          <a:stretch/>
        </p:blipFill>
        <p:spPr>
          <a:xfrm>
            <a:off x="408590" y="1817551"/>
            <a:ext cx="5618088" cy="36505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39" y="1781922"/>
            <a:ext cx="4914934" cy="36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0"/>
            <a:ext cx="10131425" cy="1456267"/>
          </a:xfrm>
        </p:spPr>
        <p:txBody>
          <a:bodyPr/>
          <a:lstStyle/>
          <a:p>
            <a:r>
              <a:rPr lang="en-US" sz="4400" dirty="0" smtClean="0"/>
              <a:t>Payloads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4</a:t>
            </a:fld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87" y="1970866"/>
            <a:ext cx="4914936" cy="3686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4219" b="11815"/>
          <a:stretch/>
        </p:blipFill>
        <p:spPr>
          <a:xfrm>
            <a:off x="685800" y="1992127"/>
            <a:ext cx="5254926" cy="36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6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23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/>
              <a:t>Electronics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5</a:t>
            </a:fld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85801" y="1132417"/>
            <a:ext cx="17767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Fall 2015</a:t>
            </a:r>
            <a:endParaRPr lang="en-US" sz="2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185784"/>
              </p:ext>
            </p:extLst>
          </p:nvPr>
        </p:nvGraphicFramePr>
        <p:xfrm>
          <a:off x="685801" y="1765249"/>
          <a:ext cx="9264858" cy="3853655"/>
        </p:xfrm>
        <a:graphic>
          <a:graphicData uri="http://schemas.openxmlformats.org/drawingml/2006/table">
            <a:tbl>
              <a:tblPr/>
              <a:tblGrid>
                <a:gridCol w="4447132">
                  <a:extLst>
                    <a:ext uri="{9D8B030D-6E8A-4147-A177-3AD203B41FA5}">
                      <a16:colId xmlns:a16="http://schemas.microsoft.com/office/drawing/2014/main" xmlns="" val="3448398698"/>
                    </a:ext>
                  </a:extLst>
                </a:gridCol>
                <a:gridCol w="4817726">
                  <a:extLst>
                    <a:ext uri="{9D8B030D-6E8A-4147-A177-3AD203B41FA5}">
                      <a16:colId xmlns:a16="http://schemas.microsoft.com/office/drawing/2014/main" xmlns="" val="424831612"/>
                    </a:ext>
                  </a:extLst>
                </a:gridCol>
              </a:tblGrid>
              <a:tr h="30077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Rockwell" panose="02060603020205020403" pitchFamily="18" charset="0"/>
                        </a:rPr>
                        <a:t>Component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Rockwell" panose="02060603020205020403" pitchFamily="18" charset="0"/>
                        </a:rPr>
                        <a:t>Purpose/Experiment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7811892"/>
                  </a:ext>
                </a:extLst>
              </a:tr>
              <a:tr h="30077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Arduino Mega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Microcontroller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0358978"/>
                  </a:ext>
                </a:extLst>
              </a:tr>
              <a:tr h="2913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Arduino Mega Prototyping Shield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Wiring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5997152"/>
                  </a:ext>
                </a:extLst>
              </a:tr>
              <a:tr h="30077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Adafruit MicroSD Breakout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Data logging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5388050"/>
                  </a:ext>
                </a:extLst>
              </a:tr>
              <a:tr h="2913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Adafruit Ultimate GPS Breakout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Location, time, and elevation sensing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9047157"/>
                  </a:ext>
                </a:extLst>
              </a:tr>
              <a:tr h="30077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Adafruit 10-DOF IMU Breakout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Orientation, inertial, and magnetic sensing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3601527"/>
                  </a:ext>
                </a:extLst>
              </a:tr>
              <a:tr h="291374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Adafruit SI1145 UV/IR/Vis. Light Sensor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Light sensing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8498345"/>
                  </a:ext>
                </a:extLst>
              </a:tr>
              <a:tr h="30077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Adafruit BMP183 Pressure Sensor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Ambient condition sensing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299428"/>
                  </a:ext>
                </a:extLst>
              </a:tr>
              <a:tr h="2913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DHT22 Temp/Humidity Sensor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Ambient condition sensing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7981048"/>
                  </a:ext>
                </a:extLst>
              </a:tr>
              <a:tr h="30077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TMP36 Temperature Sensor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Ambient condition sensing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3186790"/>
                  </a:ext>
                </a:extLst>
              </a:tr>
              <a:tr h="2913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Mobius Action Camera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Video recording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3080001"/>
                  </a:ext>
                </a:extLst>
              </a:tr>
              <a:tr h="30077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Raspberry Pi Model B+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NDVI camera driver and video storage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4932355"/>
                  </a:ext>
                </a:extLst>
              </a:tr>
              <a:tr h="2913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Raspberry Pi Cam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NDVI camera</a:t>
                      </a:r>
                    </a:p>
                  </a:txBody>
                  <a:tcPr marL="8302" marR="8302" marT="83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6463268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23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/>
              <a:t>Electronics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6</a:t>
            </a:fld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4196" y="4711858"/>
            <a:ext cx="46983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Reasoning for changes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Improve microcontroller and sensor for </a:t>
            </a:r>
            <a:r>
              <a:rPr lang="en-US" sz="2000" dirty="0" err="1"/>
              <a:t>magnetometry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Minimize electromagnetic interference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Improve NDVI capture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1441"/>
              </p:ext>
            </p:extLst>
          </p:nvPr>
        </p:nvGraphicFramePr>
        <p:xfrm>
          <a:off x="615422" y="1875458"/>
          <a:ext cx="9650637" cy="2574789"/>
        </p:xfrm>
        <a:graphic>
          <a:graphicData uri="http://schemas.openxmlformats.org/drawingml/2006/table">
            <a:tbl>
              <a:tblPr/>
              <a:tblGrid>
                <a:gridCol w="4694905">
                  <a:extLst>
                    <a:ext uri="{9D8B030D-6E8A-4147-A177-3AD203B41FA5}">
                      <a16:colId xmlns:a16="http://schemas.microsoft.com/office/drawing/2014/main" xmlns="" val="2680947033"/>
                    </a:ext>
                  </a:extLst>
                </a:gridCol>
                <a:gridCol w="4955732">
                  <a:extLst>
                    <a:ext uri="{9D8B030D-6E8A-4147-A177-3AD203B41FA5}">
                      <a16:colId xmlns:a16="http://schemas.microsoft.com/office/drawing/2014/main" xmlns="" val="1728085642"/>
                    </a:ext>
                  </a:extLst>
                </a:gridCol>
              </a:tblGrid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Rockwell" panose="02060603020205020403" pitchFamily="18" charset="0"/>
                        </a:rPr>
                        <a:t>Component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Rockwell" panose="02060603020205020403" pitchFamily="18" charset="0"/>
                        </a:rPr>
                        <a:t>Purpose/Experiment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6411789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Adafruit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 Feather M0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Microcontroller/Datalogger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9995"/>
                  </a:ext>
                </a:extLst>
              </a:tr>
              <a:tr h="3154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Adafruit Ultimate GPS Breakout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Location, time, and elevation sensing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2916615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Adafruit 9-DOF True Orientation Sensor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Orientation, inertial, and magnetic sensing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5430253"/>
                  </a:ext>
                </a:extLst>
              </a:tr>
              <a:tr h="3154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Adafruit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 10-DOF IMU Breakout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Orientation, inertial, and magnetic sensing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4584912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Adafruit SHT31D Temp/Humidity Sensor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Ambient condition sensing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7570798"/>
                  </a:ext>
                </a:extLst>
              </a:tr>
              <a:tr h="31548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Mobius ActionCam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Video recording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3831565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Modified Mobius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ActionCam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Rockwell" panose="02060603020205020403" pitchFamily="18" charset="0"/>
                      </a:endParaRP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0"/>
                        </a:rPr>
                        <a:t>NDVI recording</a:t>
                      </a:r>
                    </a:p>
                  </a:txBody>
                  <a:tcPr marL="8198" marR="8198" marT="819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8387099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685801" y="1132417"/>
            <a:ext cx="2204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/>
              <a:t>Spring 2016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191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811" y="31126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Electronics Overview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5" t="39057" r="7373" b="29024"/>
          <a:stretch/>
        </p:blipFill>
        <p:spPr>
          <a:xfrm>
            <a:off x="6156140" y="2344426"/>
            <a:ext cx="5513706" cy="334153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5" t="30852" r="16568" b="23299"/>
          <a:stretch/>
        </p:blipFill>
        <p:spPr>
          <a:xfrm>
            <a:off x="1169233" y="1157982"/>
            <a:ext cx="4986907" cy="3543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9036" y="4805327"/>
            <a:ext cx="2415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Fall 2015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156141" y="5955786"/>
            <a:ext cx="2001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Spring 2016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672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23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Data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8</a:t>
            </a:fld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52822"/>
            <a:ext cx="5471887" cy="401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86" y="1252822"/>
            <a:ext cx="5510653" cy="401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85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23" y="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Data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EB2E8-6242-4C2E-8071-9B6E662597E8}" type="slidenum">
              <a:rPr lang="en-US" sz="1600" smtClean="0"/>
              <a:pPr/>
              <a:t>9</a:t>
            </a:fld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9107" y="5468123"/>
            <a:ext cx="646232" cy="1182727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52822"/>
            <a:ext cx="5471887" cy="401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86" y="1252822"/>
            <a:ext cx="5510653" cy="401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4" y="1252821"/>
            <a:ext cx="5551888" cy="401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86" y="1252821"/>
            <a:ext cx="5539080" cy="401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28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699</TotalTime>
  <Words>872</Words>
  <Application>Microsoft Macintosh PowerPoint</Application>
  <PresentationFormat>Widescreen</PresentationFormat>
  <Paragraphs>162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Calibri Light</vt:lpstr>
      <vt:lpstr>Rockwell</vt:lpstr>
      <vt:lpstr>Arial</vt:lpstr>
      <vt:lpstr>Celestial</vt:lpstr>
      <vt:lpstr>Design of Two Payloads and NDVI Analysis on a High-Altitude Balloon</vt:lpstr>
      <vt:lpstr>Abstract</vt:lpstr>
      <vt:lpstr>Payloads</vt:lpstr>
      <vt:lpstr>Payloads</vt:lpstr>
      <vt:lpstr>Electronics Overview</vt:lpstr>
      <vt:lpstr>Electronics Overview</vt:lpstr>
      <vt:lpstr>Electronics Overview</vt:lpstr>
      <vt:lpstr>Data</vt:lpstr>
      <vt:lpstr>Data</vt:lpstr>
      <vt:lpstr>Data</vt:lpstr>
      <vt:lpstr>NDVI</vt:lpstr>
      <vt:lpstr>NDVI</vt:lpstr>
      <vt:lpstr>NDVI</vt:lpstr>
      <vt:lpstr>NDVI</vt:lpstr>
      <vt:lpstr>Conclusion</vt:lpstr>
      <vt:lpstr>Thank you! 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Amorette Dudgeon</dc:creator>
  <cp:lastModifiedBy>Joel Thibault</cp:lastModifiedBy>
  <cp:revision>59</cp:revision>
  <dcterms:created xsi:type="dcterms:W3CDTF">2016-04-05T02:12:41Z</dcterms:created>
  <dcterms:modified xsi:type="dcterms:W3CDTF">2016-04-10T22:46:56Z</dcterms:modified>
</cp:coreProperties>
</file>